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78" r:id="rId26"/>
    <p:sldId id="280" r:id="rId27"/>
    <p:sldId id="281" r:id="rId28"/>
    <p:sldId id="282" r:id="rId29"/>
    <p:sldId id="283" r:id="rId30"/>
    <p:sldId id="285" r:id="rId31"/>
    <p:sldId id="284" r:id="rId32"/>
    <p:sldId id="286" r:id="rId3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101" d="100"/>
          <a:sy n="101" d="100"/>
        </p:scale>
        <p:origin x="-954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9A3D02-2AE0-4C78-9FE1-D4F1ECAA8AA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4856D35-945F-46E4-92BE-E5F8B9E2B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7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mrios@mooseintl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57213C-C517-4439-8901-A61686CFCF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Minutes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280127E-0687-479E-BF7F-8A1635B0AC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Everything you never wanted to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know.</a:t>
            </a:r>
          </a:p>
        </p:txBody>
      </p:sp>
    </p:spTree>
    <p:extLst>
      <p:ext uri="{BB962C8B-B14F-4D97-AF65-F5344CB8AC3E}">
        <p14:creationId xmlns:p14="http://schemas.microsoft.com/office/powerpoint/2010/main" val="11490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74640D-DAFB-4754-8F22-42C5DCF2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When do we need to record?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179" y="2435667"/>
            <a:ext cx="3252248" cy="3252248"/>
          </a:xfrm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095EEBB-94C9-48DE-A046-640A73F100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Whenever there is a meeting of the corporate directors/officers and shareholders/membership.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Officer Meetings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House Committee Meetings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General Membership Meetings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Special Meetings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Joint Meetings</a:t>
            </a:r>
          </a:p>
        </p:txBody>
      </p:sp>
    </p:spTree>
    <p:extLst>
      <p:ext uri="{BB962C8B-B14F-4D97-AF65-F5344CB8AC3E}">
        <p14:creationId xmlns:p14="http://schemas.microsoft.com/office/powerpoint/2010/main" val="1725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FF7C54-5785-40AF-BC69-C59FFE767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Who records and how should they record?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3A9EEC-F835-4CEB-B1DA-709630F3C2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Any designated attendee can be the “official” recording secretary; Moose International Gen. Law designates the Administrator or Lodge Secretary.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Minutes should be recorded on paper in ink.*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Minutes should follow the established agenda.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843" y="2704043"/>
            <a:ext cx="4070603" cy="2895479"/>
          </a:xfrm>
        </p:spPr>
      </p:pic>
    </p:spTree>
    <p:extLst>
      <p:ext uri="{BB962C8B-B14F-4D97-AF65-F5344CB8AC3E}">
        <p14:creationId xmlns:p14="http://schemas.microsoft.com/office/powerpoint/2010/main" val="136260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E02FC1-D4F4-476A-9B4F-6FDDE0536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* Recording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4FAFEF-C1EA-4F7A-81D3-025BCA1B0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Minutes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be written or typed in ink on paper**.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Minutes should be written in a manner (or printed) that allows for easy reading. 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It is NOT necessary to record every word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spoken.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Should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easily convey the actions discussed and/or voted on during the meeting.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Minutes are NOT official until voted upon by the Board or Membership depending on the meeting, and then signed by the Presiding Officer and Recording Secretary.</a:t>
            </a:r>
          </a:p>
        </p:txBody>
      </p:sp>
    </p:spTree>
    <p:extLst>
      <p:ext uri="{BB962C8B-B14F-4D97-AF65-F5344CB8AC3E}">
        <p14:creationId xmlns:p14="http://schemas.microsoft.com/office/powerpoint/2010/main" val="381856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Recording devices . 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With Dispensation from the General Governor.</a:t>
            </a:r>
          </a:p>
          <a:p>
            <a:r>
              <a:rPr lang="en-US" sz="3600" b="1" dirty="0" smtClean="0"/>
              <a:t>Purpose of recording is to allow a meeting to be transcribed to paper.</a:t>
            </a:r>
          </a:p>
          <a:p>
            <a:r>
              <a:rPr lang="en-US" sz="3600" b="1" dirty="0" smtClean="0"/>
              <a:t>Once “Minutes” are approved – the recording is to be erased.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9597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A71136-C81D-4DFF-83CD-19FE88AD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**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5FADB67-D4DF-48BC-9C21-72141CB10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“official” Minutes MUST be kept in accordance with corporate law of the governing state or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province;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 all cases it is known that “paper” Minutes are an approved method.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Some states permit Minutes to be maintained in a computer program that does NOT allow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alteration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once approved.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Moose International policy dictates that Minutes will be kept on paper and maintained in a Minutes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Binder.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Moose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Catalog Store at International offers an official Minutes Binder and pre-numbered pages*** at a nominal cost to lodges.</a:t>
            </a:r>
          </a:p>
        </p:txBody>
      </p:sp>
    </p:spTree>
    <p:extLst>
      <p:ext uri="{BB962C8B-B14F-4D97-AF65-F5344CB8AC3E}">
        <p14:creationId xmlns:p14="http://schemas.microsoft.com/office/powerpoint/2010/main" val="320027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948E81-32A9-4FED-9553-1D6D4EAD8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*** Pre-numbered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C52B65-9B9E-47DB-8DC3-8F9E19699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There is generally NO law requiring Minutes to be maintained on pre-numbered pages.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However . . . 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You MUST be able to provide evidence in a legal proceeding that all Minutes are maintained; pre-numbered pages greatly assist in that requirement.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You could when recording your Minutes identify the pages as blank of blank for a specific date or meeting (example: Page 1 of 4 – Board meeting January 10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2020)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Remember to allow NO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be removed from the Binder, they MUST be accounted for in any review.</a:t>
            </a:r>
          </a:p>
        </p:txBody>
      </p:sp>
    </p:spTree>
    <p:extLst>
      <p:ext uri="{BB962C8B-B14F-4D97-AF65-F5344CB8AC3E}">
        <p14:creationId xmlns:p14="http://schemas.microsoft.com/office/powerpoint/2010/main" val="282207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to be recorded?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889" y="2544133"/>
            <a:ext cx="2913709" cy="356443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Moose International has established prescribed agendas for each Lodge meeting: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Board of Officers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House Committee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 Membership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Special Meeting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Joint Meeting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Typical Minutes contain . 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Date-Time Convened- and Type of Meeting</a:t>
            </a:r>
          </a:p>
          <a:p>
            <a:r>
              <a:rPr lang="en-US" b="1" dirty="0" smtClean="0"/>
              <a:t>Roll Call of Attendees (officers and special attendees)</a:t>
            </a:r>
          </a:p>
          <a:p>
            <a:r>
              <a:rPr lang="en-US" b="1" dirty="0" smtClean="0"/>
              <a:t>Acknowledgment of Call to Order by Presiding Officer</a:t>
            </a:r>
          </a:p>
          <a:p>
            <a:r>
              <a:rPr lang="en-US" b="1" dirty="0" smtClean="0"/>
              <a:t>Reference to any special notice given for calling of meeting.</a:t>
            </a:r>
          </a:p>
          <a:p>
            <a:r>
              <a:rPr lang="en-US" b="1" dirty="0" smtClean="0"/>
              <a:t>Reading of Minutes of previous meetings – voting to accept </a:t>
            </a:r>
          </a:p>
          <a:p>
            <a:r>
              <a:rPr lang="en-US" b="1" dirty="0" smtClean="0"/>
              <a:t>Finances </a:t>
            </a:r>
          </a:p>
          <a:p>
            <a:r>
              <a:rPr lang="en-US" b="1" dirty="0" smtClean="0"/>
              <a:t>Old and New Business </a:t>
            </a:r>
          </a:p>
          <a:p>
            <a:r>
              <a:rPr lang="en-US" b="1" dirty="0" smtClean="0"/>
              <a:t>Committee Reports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80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Moose International provides specific agenda items . . 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Officers Meeting:</a:t>
            </a:r>
          </a:p>
          <a:p>
            <a:pPr lvl="1"/>
            <a:r>
              <a:rPr lang="en-US" dirty="0" smtClean="0"/>
              <a:t>Report of Sickness &amp; Distress</a:t>
            </a:r>
          </a:p>
          <a:p>
            <a:pPr lvl="1"/>
            <a:r>
              <a:rPr lang="en-US" dirty="0" smtClean="0"/>
              <a:t>Applications for Membership</a:t>
            </a:r>
          </a:p>
          <a:p>
            <a:r>
              <a:rPr lang="en-US" b="1" dirty="0" smtClean="0"/>
              <a:t>The General Membership Meeting:</a:t>
            </a:r>
          </a:p>
          <a:p>
            <a:pPr lvl="1"/>
            <a:r>
              <a:rPr lang="en-US" dirty="0" smtClean="0"/>
              <a:t>Communications &amp; Notices</a:t>
            </a:r>
          </a:p>
          <a:p>
            <a:pPr lvl="1"/>
            <a:r>
              <a:rPr lang="en-US" dirty="0" smtClean="0"/>
              <a:t>Report of Sickness &amp; Distress</a:t>
            </a:r>
          </a:p>
          <a:p>
            <a:pPr lvl="1"/>
            <a:r>
              <a:rPr lang="en-US" dirty="0" smtClean="0"/>
              <a:t>Ordering of Payment of Approved Bills</a:t>
            </a:r>
          </a:p>
          <a:p>
            <a:pPr lvl="1"/>
            <a:r>
              <a:rPr lang="en-US" dirty="0" smtClean="0"/>
              <a:t>Applications for Membership</a:t>
            </a:r>
          </a:p>
          <a:p>
            <a:pPr lvl="1"/>
            <a:r>
              <a:rPr lang="en-US" dirty="0" smtClean="0"/>
              <a:t>Nine O’Clock Ceremony</a:t>
            </a:r>
          </a:p>
          <a:p>
            <a:pPr lvl="1"/>
            <a:r>
              <a:rPr lang="en-US" dirty="0" smtClean="0"/>
              <a:t>Good of the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4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Pop Quiz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True of False?</a:t>
            </a:r>
          </a:p>
          <a:p>
            <a:pPr marL="0" indent="0" algn="ctr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Board of Officers at their Board Meeting vote on the Applications for Membership.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officers only record the Applicants in their Minutes based on the report of the Application Review Committee.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1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170790-4A74-4301-9E74-375C185C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are Minutes?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35" y="2068023"/>
            <a:ext cx="3874416" cy="3874416"/>
          </a:xfrm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3C797D6-4E75-4EF7-A82A-786E657306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Corporations under the law are</a:t>
            </a:r>
          </a:p>
          <a:p>
            <a:pPr marL="0" indent="0" algn="ct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“artificial beings”</a:t>
            </a:r>
          </a:p>
          <a:p>
            <a:pPr marL="0" indent="0" algn="ct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Minutes are the words of the “artificial being” – the corporation.</a:t>
            </a:r>
          </a:p>
        </p:txBody>
      </p:sp>
    </p:spTree>
    <p:extLst>
      <p:ext uri="{BB962C8B-B14F-4D97-AF65-F5344CB8AC3E}">
        <p14:creationId xmlns:p14="http://schemas.microsoft.com/office/powerpoint/2010/main" val="37795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Speaking of Voting . . . How does a Corporation take action?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First there MUST be a Quorum present to convene a meeting.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officer or shareholder (member) must make a motion requesting action.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Motions must receive a 2</a:t>
            </a:r>
            <a:r>
              <a:rPr 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After discussion – the Chair calls for a vote; majority rules.</a:t>
            </a:r>
          </a:p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business is presented in the form of a Resolution or in our lodges a Dispensation.</a:t>
            </a:r>
          </a:p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presented for adoption – must be 2</a:t>
            </a:r>
            <a:r>
              <a:rPr lang="en-US" b="1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 Q&amp;A is allowed.  The vote is taken and majority rules.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business is recorded in the Minutes.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156" y="2503527"/>
            <a:ext cx="3413232" cy="3067714"/>
          </a:xfrm>
        </p:spPr>
      </p:pic>
    </p:spTree>
    <p:extLst>
      <p:ext uri="{BB962C8B-B14F-4D97-AF65-F5344CB8AC3E}">
        <p14:creationId xmlns:p14="http://schemas.microsoft.com/office/powerpoint/2010/main" val="36808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Don’t forget the “other” meetings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House Committee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Handle the business operations of the Social Quarters’ – including Decorum.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Special Meetings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 Special Notice and are restricted to only the business identified in the Notice.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Joint Meetings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Lodge, Chapter, and other committees convene for planning purposes.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965" y="2295853"/>
            <a:ext cx="3511058" cy="3511058"/>
          </a:xfrm>
        </p:spPr>
      </p:pic>
    </p:spTree>
    <p:extLst>
      <p:ext uri="{BB962C8B-B14F-4D97-AF65-F5344CB8AC3E}">
        <p14:creationId xmlns:p14="http://schemas.microsoft.com/office/powerpoint/2010/main" val="100316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So How &amp;</a:t>
            </a:r>
            <a:r>
              <a:rPr lang="en-US" b="1" dirty="0"/>
              <a:t> </a:t>
            </a:r>
            <a:r>
              <a:rPr lang="en-US" b="1" dirty="0" smtClean="0"/>
              <a:t>Where do we keep Minutes?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to keep: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Preferred in a Minutes Binder in order of the meetings.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Separate House Committee from Officers &amp; Membership.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Resolutions, Dispensations, and Committee Reports should be kept with the Minutes.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a binder becomes filled – start another – label the outside.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should we keep: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a safe place:</a:t>
            </a:r>
          </a:p>
          <a:p>
            <a:pPr lvl="2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Fireproof safe or Safety Deposit Box. (You can keep a copy in the office)</a:t>
            </a:r>
          </a:p>
          <a:p>
            <a:pPr lvl="2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in a controlled office; where examination is by request and observed.</a:t>
            </a:r>
          </a:p>
          <a:p>
            <a:pPr lvl="2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Don’t store the House Committee near the Officers and Membership Minutes****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53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**** The House Committee Minutes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store the House Committee Minutes separately? </a:t>
            </a:r>
          </a:p>
          <a:p>
            <a:pPr marL="0" indent="0" algn="ctr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These are minutes of a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not considered official corporate documents for purposes of examination by persons other than those authorized by Moose International.  The House Committee exists for purposes of operating the Social Quarters’ – as a Committee it is NOT authorized to spend capital funds or obligate the Lodge – it MUST have the approval of the Board of Officers and Membership for those actions.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0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Still not sure Why?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214" y="2416839"/>
            <a:ext cx="7145518" cy="2600455"/>
          </a:xfrm>
        </p:spPr>
      </p:pic>
    </p:spTree>
    <p:extLst>
      <p:ext uri="{BB962C8B-B14F-4D97-AF65-F5344CB8AC3E}">
        <p14:creationId xmlns:p14="http://schemas.microsoft.com/office/powerpoint/2010/main" val="312566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Agency relationship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Corporations are “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Artifical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Entities”</a:t>
            </a: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Officers/Directors represent a “meeting of the minds” </a:t>
            </a: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These officers have duties and legal responsibilities.</a:t>
            </a: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Minutes are the “voice” of the corporation.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are the duties:</a:t>
            </a:r>
          </a:p>
          <a:p>
            <a:r>
              <a:rPr lang="en-US" dirty="0" smtClean="0"/>
              <a:t>Duty to Perform</a:t>
            </a:r>
          </a:p>
          <a:p>
            <a:r>
              <a:rPr lang="en-US" dirty="0" smtClean="0"/>
              <a:t>Reasonable Care</a:t>
            </a:r>
          </a:p>
          <a:p>
            <a:r>
              <a:rPr lang="en-US" dirty="0" smtClean="0"/>
              <a:t>Fiduciary Duty</a:t>
            </a:r>
          </a:p>
          <a:p>
            <a:r>
              <a:rPr lang="en-US" dirty="0" smtClean="0"/>
              <a:t>Duty to Notify</a:t>
            </a:r>
          </a:p>
          <a:p>
            <a:r>
              <a:rPr lang="en-US" dirty="0" smtClean="0"/>
              <a:t>Duty of Loyalty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78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if you fail in your duties?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740" y="2492228"/>
            <a:ext cx="3210987" cy="321098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Generally the Directors/Officers have little to worry about in performing their duties.</a:t>
            </a:r>
          </a:p>
          <a:p>
            <a:pPr marL="0" indent="0" algn="ctr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Major failures – blatant disregard of duties CAN create personal liability.</a:t>
            </a: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Commonly referred to as</a:t>
            </a: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Piercing the Corporate Veil.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of Duty Failure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Failure to act as a Board in operating the Lodge – a/k/a The Alter-ego operation.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Fraud.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Pursuing a personal agenda or action that involves the corporation.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Knowingly creating liability for the corporation by illegal actions (example: violating the law and causing the lodge to loose its license to remain open)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Miss-representation of facts or business operations.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Theft of corporate assets.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18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status provides you protection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operate the lodge in accordance with the General Laws – You have personal protections!</a:t>
            </a:r>
          </a:p>
          <a:p>
            <a:pPr marL="0" indent="0" algn="ctr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Remember – the Voice of the Corporation . . . </a:t>
            </a: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the Minutes!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44" y="2627550"/>
            <a:ext cx="4391508" cy="2971972"/>
          </a:xfrm>
        </p:spPr>
      </p:pic>
    </p:spTree>
    <p:extLst>
      <p:ext uri="{BB962C8B-B14F-4D97-AF65-F5344CB8AC3E}">
        <p14:creationId xmlns:p14="http://schemas.microsoft.com/office/powerpoint/2010/main" val="425433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Make Certain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56" y="2428971"/>
            <a:ext cx="3598405" cy="314227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Meetings are held in accordance with General Laws.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Actions of the Lodge are taken by vote.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Resolutions &amp; Dispensations are secured and approved.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Minutes are accurate and properly signed – then filed in the official Binder.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Binder is stored in a protected environment.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26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D496AC-983F-4559-98C7-3BEC3F76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Are we a corporation?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F5035E-15F7-496E-A3C5-4685F64253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Yes!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3385961-E8B4-49C0-87FD-73E278B22A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Lodges are incorporated as 501-c-8</a:t>
            </a:r>
          </a:p>
          <a:p>
            <a:pPr marL="0" indent="0" algn="ctr"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Not for Profit Corporation</a:t>
            </a:r>
          </a:p>
        </p:txBody>
      </p:sp>
    </p:spTree>
    <p:extLst>
      <p:ext uri="{BB962C8B-B14F-4D97-AF65-F5344CB8AC3E}">
        <p14:creationId xmlns:p14="http://schemas.microsoft.com/office/powerpoint/2010/main" val="227767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So . . How do the Minutes help?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Minutes are the Voice of the Corporation (Lodge)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Their recording provides proof that the corporation was operated within the corporate statues – thus liabilities (if any) will stop at the corporate veil.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01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It really is . . 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200" b="1" dirty="0" smtClean="0">
                <a:latin typeface="Broadway" panose="04040905080B02020502" pitchFamily="82" charset="0"/>
              </a:rPr>
              <a:t>Just that simple!</a:t>
            </a:r>
            <a:endParaRPr lang="en-US" sz="7200" b="1" dirty="0"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4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Q&amp;A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marL="0" indent="0" algn="ctr">
              <a:buNone/>
            </a:pP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thank you for your participation – you may provide feedback to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Mike Rios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mrios@mooseintl.org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56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EFAD4A-2388-4DB7-B725-D73DECE8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are Minutes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3EA8F6-8336-40FF-91BC-DA685EBDFC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They contain the “official” actions / decisions of the Lodge Board of Officers.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Under the law – the Board of Officers are the “Agents” of the Lodge (Corporation)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8FB00BA-E295-45D4-9463-56CA24B559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Corporate Agents have certain responsibilities under the law: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Duty to Perform.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Duty of Reasonable Care in performance.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Fiduciary Duty.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Duty to Notify.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Duty of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Loyality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– avoiding Conflict of Interest. </a:t>
            </a:r>
          </a:p>
        </p:txBody>
      </p:sp>
    </p:spTree>
    <p:extLst>
      <p:ext uri="{BB962C8B-B14F-4D97-AF65-F5344CB8AC3E}">
        <p14:creationId xmlns:p14="http://schemas.microsoft.com/office/powerpoint/2010/main" val="204118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656AB0-B0A4-47DA-9E0D-5F0C76F14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 . . . Minutes are the voice of the Lodge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816E5E-D3C2-4EF8-8010-3847F80B4AF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General Law 36.11</a:t>
            </a:r>
          </a:p>
          <a:p>
            <a:pPr marL="0" indent="0" algn="ctr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General Duties (Administrator)</a:t>
            </a:r>
          </a:p>
          <a:p>
            <a:pPr marL="0" indent="0" algn="ctr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 shall </a:t>
            </a: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accurately record and maintain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 minutes . . . . Lodge meetings, Board of Officer meetings, House Committee meetings, and other meetings.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044ED6C-274D-4B83-8933-0CFC6BA7FF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law clearly states: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Individual officers alone have no authority.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Meetings are considered a “meeting of the minds” for the direction and operation of a corporation.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quorum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is necessary for business actions to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assure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corporate duties are protected.</a:t>
            </a:r>
          </a:p>
        </p:txBody>
      </p:sp>
    </p:spTree>
    <p:extLst>
      <p:ext uri="{BB962C8B-B14F-4D97-AF65-F5344CB8AC3E}">
        <p14:creationId xmlns:p14="http://schemas.microsoft.com/office/powerpoint/2010/main" val="374066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856DC9-794E-44C9-8701-D2121C360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Wait! Our Administrator does .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D17227-DD7D-49C8-8315-366FD38A69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Business transactions without a vote by the Board of Officers and/or the approval of the Membership!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52871A-0887-40E0-B20A-6BE5DFDD30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It is possible – within certain limitations . . . </a:t>
            </a:r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Individual Board members may have “written consent”</a:t>
            </a:r>
          </a:p>
          <a:p>
            <a:pPr marL="0" indent="0" algn="ctr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Example: GL 36.13</a:t>
            </a:r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Administrator by virtue of his office shall be a delegate to Intl. Convention, association conferences, conventions, and district meetings.</a:t>
            </a:r>
          </a:p>
        </p:txBody>
      </p:sp>
    </p:spTree>
    <p:extLst>
      <p:ext uri="{BB962C8B-B14F-4D97-AF65-F5344CB8AC3E}">
        <p14:creationId xmlns:p14="http://schemas.microsoft.com/office/powerpoint/2010/main" val="167939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ECE628-01DA-4C5A-92DF-51A1B873F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However in a Moose Lodge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AAF273-FCE3-4230-BBDB-7C9B0DB890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Officers of a Lodge are restricted as outlined under General Law Section 46; and further required in many transactions to have written consent of the General Governor of Moose International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7FE81FA-2AFF-4DB3-A170-AA242481FA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Officers of a Corporation must perform their duties: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 good faith.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Without conflict of interest.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Without negligence/informed.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Within the law.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Diligently. </a:t>
            </a:r>
          </a:p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FBCBFB-929D-45E8-9DE4-CE2C8170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Summary of the background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D755DF-1903-4AB5-BA45-3085301F63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Lodges are corporations.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Corporations are “artificial entities”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Corporations operate through directors/officers.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Meetings are deemed “the meeting of the minds”.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Minutes are the voice of the corporation.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495" y="2679438"/>
            <a:ext cx="3629319" cy="2995498"/>
          </a:xfrm>
        </p:spPr>
      </p:pic>
    </p:spTree>
    <p:extLst>
      <p:ext uri="{BB962C8B-B14F-4D97-AF65-F5344CB8AC3E}">
        <p14:creationId xmlns:p14="http://schemas.microsoft.com/office/powerpoint/2010/main" val="224092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499BA9-54A8-450F-93F0-787EEAF41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Let’s talk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C1BD54-E8FE-420C-B036-D02CAB404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 this portion of the workshop we will discuss . . .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Who – takes the minutes.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– goes into the minutes.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Where – should they be “maintained”.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When – should they be recorded.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– what’s the reason we need to record and keep minutes.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– can minutes help or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hender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our operations.</a:t>
            </a:r>
          </a:p>
        </p:txBody>
      </p:sp>
    </p:spTree>
    <p:extLst>
      <p:ext uri="{BB962C8B-B14F-4D97-AF65-F5344CB8AC3E}">
        <p14:creationId xmlns:p14="http://schemas.microsoft.com/office/powerpoint/2010/main" val="3725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385</TotalTime>
  <Words>1734</Words>
  <Application>Microsoft Office PowerPoint</Application>
  <PresentationFormat>Custom</PresentationFormat>
  <Paragraphs>213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Berlin</vt:lpstr>
      <vt:lpstr>Minutes</vt:lpstr>
      <vt:lpstr>What are Minutes?</vt:lpstr>
      <vt:lpstr>Are we a corporation?</vt:lpstr>
      <vt:lpstr>Why are Minutes important?</vt:lpstr>
      <vt:lpstr>So . . . Minutes are the voice of the Lodge</vt:lpstr>
      <vt:lpstr>Wait! Our Administrator does . . . . </vt:lpstr>
      <vt:lpstr>However in a Moose Lodge . . . </vt:lpstr>
      <vt:lpstr>Summary of the background . . . </vt:lpstr>
      <vt:lpstr>Let’s talk Minutes</vt:lpstr>
      <vt:lpstr>When do we need to record?</vt:lpstr>
      <vt:lpstr>Who records and how should they record?</vt:lpstr>
      <vt:lpstr>* Recording Minutes</vt:lpstr>
      <vt:lpstr>Recording devices . . </vt:lpstr>
      <vt:lpstr>** Paper</vt:lpstr>
      <vt:lpstr>*** Pre-numbered Pages</vt:lpstr>
      <vt:lpstr>What is to be recorded?</vt:lpstr>
      <vt:lpstr>Typical Minutes contain . . </vt:lpstr>
      <vt:lpstr>Moose International provides specific agenda items . . . </vt:lpstr>
      <vt:lpstr>Pop Quiz</vt:lpstr>
      <vt:lpstr>Speaking of Voting . . . How does a Corporation take action?</vt:lpstr>
      <vt:lpstr>Don’t forget the “other” meetings</vt:lpstr>
      <vt:lpstr>So How &amp; Where do we keep Minutes?</vt:lpstr>
      <vt:lpstr>**** The House Committee Minutes</vt:lpstr>
      <vt:lpstr>Still not sure Why?</vt:lpstr>
      <vt:lpstr>The Agency relationship</vt:lpstr>
      <vt:lpstr>What if you fail in your duties?</vt:lpstr>
      <vt:lpstr>Examples of Duty Failure</vt:lpstr>
      <vt:lpstr>Corporate status provides you protection</vt:lpstr>
      <vt:lpstr>Make Certain</vt:lpstr>
      <vt:lpstr>So . . How do the Minutes help?</vt:lpstr>
      <vt:lpstr>It really is . . . 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Minutes</dc:title>
  <dc:creator>davesmoot02@outlook.com</dc:creator>
  <cp:lastModifiedBy>David Smoot</cp:lastModifiedBy>
  <cp:revision>42</cp:revision>
  <cp:lastPrinted>2020-02-14T17:27:50Z</cp:lastPrinted>
  <dcterms:created xsi:type="dcterms:W3CDTF">2019-12-10T21:19:40Z</dcterms:created>
  <dcterms:modified xsi:type="dcterms:W3CDTF">2020-02-14T17:29:16Z</dcterms:modified>
</cp:coreProperties>
</file>