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1" r:id="rId10"/>
    <p:sldId id="264" r:id="rId11"/>
    <p:sldId id="265" r:id="rId12"/>
    <p:sldId id="266" r:id="rId13"/>
    <p:sldId id="273" r:id="rId14"/>
    <p:sldId id="274" r:id="rId15"/>
    <p:sldId id="272" r:id="rId16"/>
    <p:sldId id="269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94" d="100"/>
          <a:sy n="94" d="100"/>
        </p:scale>
        <p:origin x="-12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82FF-5C3E-497C-8EAE-0212136832A4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EF71-0048-4958-A472-CCF3287C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95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Impact" pitchFamily="34" charset="0"/>
              </a:rPr>
              <a:t>Membership Workshop</a:t>
            </a:r>
            <a:endParaRPr lang="en-US" sz="6000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09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2023 Michigan Moose Association</a:t>
            </a:r>
            <a:endParaRPr 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Impact" pitchFamily="34" charset="0"/>
              </a:rPr>
              <a:t>NEW MEMBER ORIENTATION</a:t>
            </a:r>
            <a:endParaRPr lang="en-US" sz="6000" dirty="0">
              <a:effectLst>
                <a:outerShdw blurRad="50800" dist="50800" dir="5400000" algn="ctr" rotWithShape="0">
                  <a:srgbClr val="FFFF00"/>
                </a:outerShdw>
              </a:effectLst>
              <a:latin typeface="Impact" pitchFamily="34" charset="0"/>
            </a:endParaRPr>
          </a:p>
        </p:txBody>
      </p:sp>
      <p:pic>
        <p:nvPicPr>
          <p:cNvPr id="7" name="Picture 6" descr="New Moose Orientation3-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3616794" cy="4648200"/>
          </a:xfrm>
          <a:prstGeom prst="rect">
            <a:avLst/>
          </a:prstGeom>
        </p:spPr>
      </p:pic>
      <p:pic>
        <p:nvPicPr>
          <p:cNvPr id="9" name="Picture 8" descr="330254238_1157599098261705_968629113171618270_n.jpg"/>
          <p:cNvPicPr>
            <a:picLocks noChangeAspect="1"/>
          </p:cNvPicPr>
          <p:nvPr/>
        </p:nvPicPr>
        <p:blipFill>
          <a:blip r:embed="rId4">
            <a:lum bright="19000" contrast="12000"/>
          </a:blip>
          <a:srcRect t="20000" r="211"/>
          <a:stretch>
            <a:fillRect/>
          </a:stretch>
        </p:blipFill>
        <p:spPr>
          <a:xfrm>
            <a:off x="4495800" y="1600200"/>
            <a:ext cx="4038600" cy="2438400"/>
          </a:xfrm>
          <a:prstGeom prst="rect">
            <a:avLst/>
          </a:prstGeom>
        </p:spPr>
      </p:pic>
      <p:pic>
        <p:nvPicPr>
          <p:cNvPr id="10" name="Picture 9" descr="ann arbor commun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572000"/>
            <a:ext cx="4191000" cy="15896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5240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smtClean="0"/>
              <a:t>Orientations mandatory.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What does YOUR lodge do?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History of the lodge.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Ask them to bring family members or friend. 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Show the New Member Orientation video.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Show the Enrollment video.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Make them feel welcome.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Introduce them to others around lodge!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438400"/>
            <a:ext cx="7943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 dirty="0" smtClean="0"/>
              <a:t>Explain lodge activities</a:t>
            </a:r>
          </a:p>
          <a:p>
            <a:pPr>
              <a:buFont typeface="Arial" charset="0"/>
              <a:buChar char="•"/>
            </a:pPr>
            <a:r>
              <a:rPr lang="en-US" sz="3600" b="1" dirty="0" smtClean="0"/>
              <a:t>Ask for volunteers</a:t>
            </a:r>
          </a:p>
          <a:p>
            <a:pPr>
              <a:buFont typeface="Arial" charset="0"/>
              <a:buChar char="•"/>
            </a:pPr>
            <a:r>
              <a:rPr lang="en-US" sz="3600" b="1" dirty="0" smtClean="0"/>
              <a:t>Discuss current Membership campaigns</a:t>
            </a:r>
            <a:endParaRPr lang="en-US" sz="3600" b="1" dirty="0"/>
          </a:p>
        </p:txBody>
      </p:sp>
      <p:pic>
        <p:nvPicPr>
          <p:cNvPr id="7" name="Picture 6" descr="321951749_1410406449702953_931555813424305567_n.jpg"/>
          <p:cNvPicPr>
            <a:picLocks noChangeAspect="1"/>
          </p:cNvPicPr>
          <p:nvPr/>
        </p:nvPicPr>
        <p:blipFill>
          <a:blip r:embed="rId3" cstate="print">
            <a:lum bright="16000" contrast="17000"/>
          </a:blip>
          <a:stretch>
            <a:fillRect/>
          </a:stretch>
        </p:blipFill>
        <p:spPr>
          <a:xfrm>
            <a:off x="6019800" y="304800"/>
            <a:ext cx="2343150" cy="3124200"/>
          </a:xfrm>
          <a:prstGeom prst="rect">
            <a:avLst/>
          </a:prstGeom>
        </p:spPr>
      </p:pic>
      <p:pic>
        <p:nvPicPr>
          <p:cNvPr id="8" name="Picture 7" descr="304854298_3283734305282111_1138780308335593726_n.jpg"/>
          <p:cNvPicPr>
            <a:picLocks noChangeAspect="1"/>
          </p:cNvPicPr>
          <p:nvPr/>
        </p:nvPicPr>
        <p:blipFill>
          <a:blip r:embed="rId4">
            <a:lum bright="14000" contrast="15000"/>
          </a:blip>
          <a:srcRect t="30833" b="16635"/>
          <a:stretch>
            <a:fillRect/>
          </a:stretch>
        </p:blipFill>
        <p:spPr>
          <a:xfrm>
            <a:off x="1676400" y="4267200"/>
            <a:ext cx="5867400" cy="2286000"/>
          </a:xfrm>
          <a:prstGeom prst="rect">
            <a:avLst/>
          </a:prstGeom>
        </p:spPr>
      </p:pic>
      <p:pic>
        <p:nvPicPr>
          <p:cNvPr id="9" name="Picture 8" descr="Make-It-Happen_TRANS.jpg"/>
          <p:cNvPicPr>
            <a:picLocks noChangeAspect="1"/>
          </p:cNvPicPr>
          <p:nvPr/>
        </p:nvPicPr>
        <p:blipFill>
          <a:blip r:embed="rId5" cstate="print"/>
          <a:srcRect l="31507" t="19726" r="30137" b="18630"/>
          <a:stretch>
            <a:fillRect/>
          </a:stretch>
        </p:blipFill>
        <p:spPr>
          <a:xfrm>
            <a:off x="1295400" y="381000"/>
            <a:ext cx="21336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>
            <a:lum bright="20000" contrast="-4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Impact" pitchFamily="34" charset="0"/>
              </a:rPr>
              <a:t>WHAT ARE YOUR LODGE CAMPAIGNS?</a:t>
            </a:r>
            <a:endParaRPr lang="en-US" sz="4000" b="1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632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mpact" pitchFamily="34" charset="0"/>
              </a:rPr>
              <a:t>SHORT  TERM –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/>
              <a:t> Contest for 1 year paid dues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/>
              <a:t> Free Friday dinner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/>
              <a:t> Tie to an activity – free bus trip ticket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2672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mpact" pitchFamily="34" charset="0"/>
              </a:rPr>
              <a:t>LONG TERM –</a:t>
            </a:r>
          </a:p>
          <a:p>
            <a:r>
              <a:rPr lang="en-US" sz="2800" b="1" dirty="0" smtClean="0"/>
              <a:t>* No application fee</a:t>
            </a:r>
          </a:p>
          <a:p>
            <a:r>
              <a:rPr lang="en-US" sz="2800" b="1" dirty="0" smtClean="0"/>
              <a:t>* Sign 7 receive lodge jacket</a:t>
            </a:r>
          </a:p>
          <a:p>
            <a:r>
              <a:rPr lang="en-US" sz="2800" b="1" dirty="0" smtClean="0"/>
              <a:t>* What else?</a:t>
            </a:r>
            <a:endParaRPr lang="en-US" sz="2800" b="1" dirty="0"/>
          </a:p>
        </p:txBody>
      </p:sp>
      <p:pic>
        <p:nvPicPr>
          <p:cNvPr id="10" name="Picture 9" descr="329099542_498454909120506_608701198688728943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371600"/>
            <a:ext cx="1829591" cy="2362200"/>
          </a:xfrm>
          <a:prstGeom prst="rect">
            <a:avLst/>
          </a:prstGeom>
        </p:spPr>
      </p:pic>
      <p:pic>
        <p:nvPicPr>
          <p:cNvPr id="11" name="Picture 10" descr="326528839_841123360316185_995802244876637293_n.jpg"/>
          <p:cNvPicPr>
            <a:picLocks noChangeAspect="1"/>
          </p:cNvPicPr>
          <p:nvPr/>
        </p:nvPicPr>
        <p:blipFill>
          <a:blip r:embed="rId4" cstate="print">
            <a:lum bright="25000" contrast="35000"/>
          </a:blip>
          <a:srcRect t="20000" r="2593"/>
          <a:stretch>
            <a:fillRect/>
          </a:stretch>
        </p:blipFill>
        <p:spPr>
          <a:xfrm>
            <a:off x="1295400" y="3581400"/>
            <a:ext cx="2743200" cy="3003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7" name="Picture 6" descr="MMA membershi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82550"/>
            <a:ext cx="9118600" cy="6692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>
            <a:lum bright="8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04800"/>
            <a:ext cx="7239000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Impact" pitchFamily="34" charset="0"/>
              </a:rPr>
              <a:t>RETENTION</a:t>
            </a:r>
            <a:endParaRPr lang="en-US" sz="8000" dirty="0">
              <a:latin typeface="Impact" pitchFamily="34" charset="0"/>
            </a:endParaRPr>
          </a:p>
        </p:txBody>
      </p:sp>
      <p:pic>
        <p:nvPicPr>
          <p:cNvPr id="7" name="Picture 6" descr="IMG_20190119_142911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3048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 smtClean="0"/>
              <a:t>Discuss the reasons we are Moose Members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Why are they not renewing? Ask!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ENROLL GOOD POTENTIAL CANDIDATES!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Explain why their dues are important,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Involve them more in activities.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RUN EXPIRED LIST each month from LCL 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Make phone calls.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Ask their SPONSOR!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Reward EXISTING members for </a:t>
            </a:r>
          </a:p>
          <a:p>
            <a:r>
              <a:rPr lang="en-US" sz="2400" b="1" dirty="0"/>
              <a:t>b</a:t>
            </a:r>
            <a:r>
              <a:rPr lang="en-US" sz="2400" b="1" dirty="0" smtClean="0"/>
              <a:t>ringing back an expired member!</a:t>
            </a:r>
          </a:p>
          <a:p>
            <a:pPr>
              <a:buFont typeface="Arial" charset="0"/>
              <a:buChar char="•"/>
            </a:pP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LCL EXPIRED LIST.jpg"/>
          <p:cNvPicPr>
            <a:picLocks noChangeAspect="1"/>
          </p:cNvPicPr>
          <p:nvPr/>
        </p:nvPicPr>
        <p:blipFill>
          <a:blip r:embed="rId3"/>
          <a:srcRect b="47722"/>
          <a:stretch>
            <a:fillRect/>
          </a:stretch>
        </p:blipFill>
        <p:spPr>
          <a:xfrm>
            <a:off x="685800" y="533400"/>
            <a:ext cx="8043496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276600"/>
            <a:ext cx="43332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USE THE LIST</a:t>
            </a:r>
          </a:p>
          <a:p>
            <a:r>
              <a:rPr lang="en-US" sz="40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MAKE THE CALLS</a:t>
            </a:r>
            <a:br>
              <a:rPr lang="en-US" sz="40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</a:br>
            <a:r>
              <a:rPr lang="en-US" sz="40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CALL THE SPONSOR</a:t>
            </a:r>
            <a:endParaRPr lang="en-US" sz="4000" b="1" dirty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Retention let race to the finish 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228600"/>
            <a:ext cx="5621482" cy="72748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make happ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609"/>
            <a:ext cx="9144000" cy="58887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7" name="Picture 6" descr="Make-It-Happen-Logo-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71628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808169">
            <a:off x="5258783" y="4344459"/>
            <a:ext cx="35498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rush Script MT" pitchFamily="66" charset="0"/>
              </a:rPr>
              <a:t>Thank you for </a:t>
            </a:r>
          </a:p>
          <a:p>
            <a:pPr algn="ctr"/>
            <a:r>
              <a:rPr lang="en-US" sz="5400" b="1" dirty="0" smtClean="0">
                <a:latin typeface="Brush Script MT" pitchFamily="66" charset="0"/>
              </a:rPr>
              <a:t>all you do!</a:t>
            </a:r>
            <a:endParaRPr lang="en-US" sz="5400" b="1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Impact" pitchFamily="34" charset="0"/>
              </a:rPr>
              <a:t>WHO ARE OUR MEMBERS?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295400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Generations of Families</a:t>
            </a:r>
          </a:p>
          <a:p>
            <a:pPr>
              <a:buFontTx/>
              <a:buChar char="-"/>
            </a:pPr>
            <a:r>
              <a:rPr lang="en-US" sz="3200" b="1" dirty="0" smtClean="0"/>
              <a:t> Valued Veterans</a:t>
            </a:r>
            <a:endParaRPr lang="en-US" sz="3200" b="1" dirty="0"/>
          </a:p>
          <a:p>
            <a:pPr>
              <a:buFontTx/>
              <a:buChar char="-"/>
            </a:pPr>
            <a:r>
              <a:rPr lang="en-US" sz="3200" b="1" dirty="0"/>
              <a:t> </a:t>
            </a:r>
            <a:r>
              <a:rPr lang="en-US" sz="3200" b="1" dirty="0" smtClean="0"/>
              <a:t>Board of Officers</a:t>
            </a:r>
          </a:p>
          <a:p>
            <a:pPr>
              <a:buFontTx/>
              <a:buChar char="-"/>
            </a:pPr>
            <a:r>
              <a:rPr lang="en-US" sz="3200" b="1" dirty="0" smtClean="0"/>
              <a:t> WOTM</a:t>
            </a:r>
          </a:p>
          <a:p>
            <a:pPr>
              <a:buFontTx/>
              <a:buChar char="-"/>
            </a:pPr>
            <a:r>
              <a:rPr lang="en-US" sz="3200" b="1" dirty="0" smtClean="0"/>
              <a:t> Community Officials</a:t>
            </a:r>
          </a:p>
          <a:p>
            <a:pPr>
              <a:buFontTx/>
              <a:buChar char="-"/>
            </a:pPr>
            <a:r>
              <a:rPr lang="en-US" sz="3200" b="1" dirty="0" smtClean="0"/>
              <a:t> Teachers</a:t>
            </a:r>
          </a:p>
          <a:p>
            <a:pPr>
              <a:buFontTx/>
              <a:buChar char="-"/>
            </a:pPr>
            <a:r>
              <a:rPr lang="en-US" sz="3200" b="1" dirty="0" smtClean="0"/>
              <a:t> Medical Providers</a:t>
            </a:r>
          </a:p>
          <a:p>
            <a:pPr>
              <a:buFontTx/>
              <a:buChar char="-"/>
            </a:pPr>
            <a:r>
              <a:rPr lang="en-US" sz="3200" b="1" dirty="0" smtClean="0"/>
              <a:t> Skilled Trades</a:t>
            </a:r>
          </a:p>
          <a:p>
            <a:pPr>
              <a:buFontTx/>
              <a:buChar char="-"/>
            </a:pPr>
            <a:r>
              <a:rPr lang="en-US" sz="3200" b="1" dirty="0" smtClean="0"/>
              <a:t> Service Industry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...and so many more.</a:t>
            </a:r>
          </a:p>
          <a:p>
            <a:endParaRPr lang="en-US" sz="3200" b="1" dirty="0" smtClean="0"/>
          </a:p>
          <a:p>
            <a:pPr>
              <a:buFontTx/>
              <a:buChar char="-"/>
            </a:pPr>
            <a:endParaRPr lang="en-US" sz="3200" b="1" dirty="0"/>
          </a:p>
        </p:txBody>
      </p:sp>
      <p:pic>
        <p:nvPicPr>
          <p:cNvPr id="11" name="Picture 10" descr="v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95400"/>
            <a:ext cx="3610387" cy="1981200"/>
          </a:xfrm>
          <a:prstGeom prst="rect">
            <a:avLst/>
          </a:prstGeom>
        </p:spPr>
      </p:pic>
      <p:pic>
        <p:nvPicPr>
          <p:cNvPr id="12" name="Picture 11" descr="IMG_20210602_182258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814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Impact" pitchFamily="34" charset="0"/>
              </a:rPr>
              <a:t>HOW DID THEY BECOME MEMBERS?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0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Impact" pitchFamily="34" charset="0"/>
              </a:rPr>
              <a:t>HOW DO WE KEEP THEM?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8" name="Picture 7" descr="320337201_1120062172042325_3953124097072211419_n.jpg"/>
          <p:cNvPicPr>
            <a:picLocks noChangeAspect="1"/>
          </p:cNvPicPr>
          <p:nvPr/>
        </p:nvPicPr>
        <p:blipFill>
          <a:blip r:embed="rId3">
            <a:lum bright="20000" contrast="16000"/>
          </a:blip>
          <a:srcRect r="2081" b="37248"/>
          <a:stretch>
            <a:fillRect/>
          </a:stretch>
        </p:blipFill>
        <p:spPr>
          <a:xfrm>
            <a:off x="5257800" y="4267200"/>
            <a:ext cx="3463637" cy="1524000"/>
          </a:xfrm>
          <a:prstGeom prst="rect">
            <a:avLst/>
          </a:prstGeom>
        </p:spPr>
      </p:pic>
      <p:pic>
        <p:nvPicPr>
          <p:cNvPr id="9" name="Picture 8" descr="302005625_4330133530445033_5316666576043128865_n.jpg"/>
          <p:cNvPicPr>
            <a:picLocks noChangeAspect="1"/>
          </p:cNvPicPr>
          <p:nvPr/>
        </p:nvPicPr>
        <p:blipFill>
          <a:blip r:embed="rId4" cstate="print">
            <a:lum bright="16000" contrast="13000"/>
          </a:blip>
          <a:stretch>
            <a:fillRect/>
          </a:stretch>
        </p:blipFill>
        <p:spPr>
          <a:xfrm>
            <a:off x="228600" y="3657600"/>
            <a:ext cx="4809066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p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4415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ARE WE FILLING OUT APPLICATION PROPERLY?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p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298118" cy="4921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SIGNED BY APPLICANT &amp; SPONSOR</a:t>
            </a:r>
            <a:endParaRPr 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Impact" pitchFamily="34" charset="0"/>
              </a:rPr>
              <a:t>NEW - MOOSE MEMBERSHIP MOBILE APP</a:t>
            </a:r>
            <a:endParaRPr lang="en-US" sz="4000" dirty="0">
              <a:latin typeface="Impact" pitchFamily="34" charset="0"/>
            </a:endParaRPr>
          </a:p>
        </p:txBody>
      </p:sp>
      <p:pic>
        <p:nvPicPr>
          <p:cNvPr id="7" name="Picture 6" descr="329907160_970368260566231_799764613205555770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347258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362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Available on both</a:t>
            </a:r>
          </a:p>
          <a:p>
            <a:pPr>
              <a:buFontTx/>
              <a:buChar char="-"/>
            </a:pPr>
            <a:r>
              <a:rPr lang="en-US" sz="4000" b="1" dirty="0" smtClean="0"/>
              <a:t> Google Play</a:t>
            </a:r>
          </a:p>
          <a:p>
            <a:pPr>
              <a:buFontTx/>
              <a:buChar char="-"/>
            </a:pPr>
            <a:r>
              <a:rPr lang="en-US" sz="4000" b="1" dirty="0"/>
              <a:t> </a:t>
            </a:r>
            <a:r>
              <a:rPr lang="en-US" sz="4000" b="1" dirty="0" smtClean="0"/>
              <a:t>Apple Store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pp 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274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81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ALL THINGS MOOSE  AT YOUR FINGERTIPS!</a:t>
            </a:r>
            <a:endParaRPr lang="en-US" sz="2800" dirty="0"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285157005_1077000706358440_340000248130362319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721768" cy="2402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are applications to your lodge handled?</a:t>
            </a:r>
            <a:endParaRPr lang="en-US" sz="3600" b="1" dirty="0"/>
          </a:p>
        </p:txBody>
      </p:sp>
      <p:pic>
        <p:nvPicPr>
          <p:cNvPr id="8" name="Picture 7" descr="323619248_876999536677901_3161794293224864_n.jpg"/>
          <p:cNvPicPr>
            <a:picLocks noChangeAspect="1"/>
          </p:cNvPicPr>
          <p:nvPr/>
        </p:nvPicPr>
        <p:blipFill>
          <a:blip r:embed="rId4" cstate="print">
            <a:lum bright="34000" contrast="45000"/>
          </a:blip>
          <a:stretch>
            <a:fillRect/>
          </a:stretch>
        </p:blipFill>
        <p:spPr>
          <a:xfrm>
            <a:off x="4343400" y="3429000"/>
            <a:ext cx="4495800" cy="2528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419600"/>
            <a:ext cx="3733800" cy="17543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50800" dist="25400" dir="5400000" sx="96000" sy="96000" algn="ctr" rotWithShape="0">
                    <a:srgbClr val="FF0000"/>
                  </a:outerShdw>
                </a:effectLst>
                <a:latin typeface="Impact" pitchFamily="34" charset="0"/>
              </a:rPr>
              <a:t>REVIEW </a:t>
            </a:r>
          </a:p>
          <a:p>
            <a:pPr algn="ctr"/>
            <a:r>
              <a:rPr lang="en-US" sz="5400" dirty="0" smtClean="0">
                <a:effectLst>
                  <a:outerShdw blurRad="50800" dist="25400" dir="5400000" sx="96000" sy="96000" algn="ctr" rotWithShape="0">
                    <a:srgbClr val="FF0000"/>
                  </a:outerShdw>
                </a:effectLst>
                <a:latin typeface="Impact" pitchFamily="34" charset="0"/>
              </a:rPr>
              <a:t>COMMITTEE</a:t>
            </a:r>
            <a:endParaRPr lang="en-US" sz="5400" dirty="0">
              <a:effectLst>
                <a:outerShdw blurRad="50800" dist="25400" dir="5400000" sx="96000" sy="96000" algn="ctr" rotWithShape="0">
                  <a:srgbClr val="FF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`@2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ke-It-Happen-Faded.jpg"/>
          <p:cNvPicPr>
            <a:picLocks noChangeAspect="1"/>
          </p:cNvPicPr>
          <p:nvPr/>
        </p:nvPicPr>
        <p:blipFill>
          <a:blip r:embed="rId2">
            <a:lum bright="15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219200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“The feeling of belonging to an organization with a higher purpose far outweighs any other reason a member might choose to join.”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505200"/>
            <a:ext cx="3731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Mike Rios </a:t>
            </a:r>
          </a:p>
          <a:p>
            <a:r>
              <a:rPr lang="en-US" sz="2800" b="1" i="1" dirty="0" smtClean="0"/>
              <a:t>Director of Membership</a:t>
            </a:r>
            <a:endParaRPr lang="en-US" sz="2800" b="1" i="1" dirty="0"/>
          </a:p>
        </p:txBody>
      </p:sp>
      <p:pic>
        <p:nvPicPr>
          <p:cNvPr id="10" name="Picture 9" descr="IMG_20190119_123941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347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  <vt:lpstr>`@2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`@2</dc:title>
  <dc:creator>likeitlouder2@gmail.com</dc:creator>
  <cp:lastModifiedBy>Gary Beck</cp:lastModifiedBy>
  <cp:revision>24</cp:revision>
  <dcterms:created xsi:type="dcterms:W3CDTF">2023-02-17T13:27:20Z</dcterms:created>
  <dcterms:modified xsi:type="dcterms:W3CDTF">2023-02-24T20:09:21Z</dcterms:modified>
</cp:coreProperties>
</file>